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5D78-033F-483D-86D1-C67B963F9897}" type="datetimeFigureOut">
              <a:rPr lang="hu-HU" smtClean="0"/>
              <a:t>2017.11.16.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4D-959A-4727-A240-163C7B706B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4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5D78-033F-483D-86D1-C67B963F9897}" type="datetimeFigureOut">
              <a:rPr lang="hu-HU" smtClean="0"/>
              <a:t>2017.11.16.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4D-959A-4727-A240-163C7B706B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694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5D78-033F-483D-86D1-C67B963F9897}" type="datetimeFigureOut">
              <a:rPr lang="hu-HU" smtClean="0"/>
              <a:t>2017.11.16.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4D-959A-4727-A240-163C7B706B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364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5D78-033F-483D-86D1-C67B963F9897}" type="datetimeFigureOut">
              <a:rPr lang="hu-HU" smtClean="0"/>
              <a:t>2017.11.16.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4D-959A-4727-A240-163C7B706B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485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5D78-033F-483D-86D1-C67B963F9897}" type="datetimeFigureOut">
              <a:rPr lang="hu-HU" smtClean="0"/>
              <a:t>2017.11.16.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4D-959A-4727-A240-163C7B706B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31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5D78-033F-483D-86D1-C67B963F9897}" type="datetimeFigureOut">
              <a:rPr lang="hu-HU" smtClean="0"/>
              <a:t>2017.11.16.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4D-959A-4727-A240-163C7B706B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439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5D78-033F-483D-86D1-C67B963F9897}" type="datetimeFigureOut">
              <a:rPr lang="hu-HU" smtClean="0"/>
              <a:t>2017.11.16.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4D-959A-4727-A240-163C7B706B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45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5D78-033F-483D-86D1-C67B963F9897}" type="datetimeFigureOut">
              <a:rPr lang="hu-HU" smtClean="0"/>
              <a:t>2017.11.16.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4D-959A-4727-A240-163C7B706B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114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5D78-033F-483D-86D1-C67B963F9897}" type="datetimeFigureOut">
              <a:rPr lang="hu-HU" smtClean="0"/>
              <a:t>2017.11.16.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4D-959A-4727-A240-163C7B706B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84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5D78-033F-483D-86D1-C67B963F9897}" type="datetimeFigureOut">
              <a:rPr lang="hu-HU" smtClean="0"/>
              <a:t>2017.11.16.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4D-959A-4727-A240-163C7B706B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023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5D78-033F-483D-86D1-C67B963F9897}" type="datetimeFigureOut">
              <a:rPr lang="hu-HU" smtClean="0"/>
              <a:t>2017.11.16.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4D-959A-4727-A240-163C7B706B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520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B5D78-033F-483D-86D1-C67B963F9897}" type="datetimeFigureOut">
              <a:rPr lang="hu-HU" smtClean="0"/>
              <a:t>2017.11.16.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D804D-959A-4727-A240-163C7B706B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914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C00000"/>
                </a:solidFill>
                <a:latin typeface="Arial Narrow" pitchFamily="34" charset="0"/>
              </a:rPr>
              <a:t>Nemeskocs Község Önkormányzatának </a:t>
            </a:r>
            <a:br>
              <a:rPr lang="hu-HU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hu-HU" b="1" dirty="0" smtClean="0">
                <a:solidFill>
                  <a:srgbClr val="C00000"/>
                </a:solidFill>
                <a:latin typeface="Arial Narrow" pitchFamily="34" charset="0"/>
              </a:rPr>
              <a:t>Településkép-védelmi Rendelete</a:t>
            </a:r>
            <a:endParaRPr lang="hu-H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/>
          <a:lstStyle/>
          <a:p>
            <a:endParaRPr lang="hu-HU" dirty="0" smtClean="0"/>
          </a:p>
          <a:p>
            <a:r>
              <a:rPr lang="hu-HU" b="1" dirty="0" smtClean="0">
                <a:solidFill>
                  <a:schemeClr val="tx1"/>
                </a:solidFill>
                <a:latin typeface="Arial Narrow" pitchFamily="34" charset="0"/>
              </a:rPr>
              <a:t>Lakossági egyeztetés – 2017. 11. 17.</a:t>
            </a:r>
            <a:endParaRPr lang="hu-HU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9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C00000"/>
                </a:solidFill>
                <a:latin typeface="Arial Narrow" pitchFamily="34" charset="0"/>
              </a:rPr>
              <a:t>A rendelet célja </a:t>
            </a:r>
            <a:r>
              <a:rPr lang="hu-HU" sz="3100" b="1" dirty="0" smtClean="0">
                <a:solidFill>
                  <a:srgbClr val="C00000"/>
                </a:solidFill>
                <a:latin typeface="Arial Narrow" pitchFamily="34" charset="0"/>
              </a:rPr>
              <a:t>(törvényi rendelkezés alapján):</a:t>
            </a:r>
            <a:endParaRPr lang="hu-HU" sz="31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b="1" dirty="0" smtClean="0">
                <a:latin typeface="Arial Narrow" pitchFamily="34" charset="0"/>
              </a:rPr>
              <a:t>Nemeskocs épített környezetének és sajátos településképének megőrzése és szakszerű alakítása érdekében, </a:t>
            </a:r>
          </a:p>
          <a:p>
            <a:pPr marL="0" indent="0">
              <a:buNone/>
            </a:pPr>
            <a:r>
              <a:rPr lang="hu-HU" sz="2800" b="1" dirty="0" smtClean="0">
                <a:latin typeface="Arial Narrow" pitchFamily="34" charset="0"/>
              </a:rPr>
              <a:t>a helyi építészeti értékvédelemmel, </a:t>
            </a:r>
          </a:p>
          <a:p>
            <a:pPr marL="0" indent="0" algn="just">
              <a:buNone/>
            </a:pPr>
            <a:r>
              <a:rPr lang="hu-HU" sz="2800" b="1" dirty="0" smtClean="0">
                <a:latin typeface="Arial Narrow" pitchFamily="34" charset="0"/>
              </a:rPr>
              <a:t>a településképi követelmények és a településkép-érvényesítési eszközök meghatározásával </a:t>
            </a:r>
          </a:p>
          <a:p>
            <a:pPr marL="0" indent="0">
              <a:buNone/>
            </a:pPr>
            <a:r>
              <a:rPr lang="hu-HU" sz="2800" b="1" dirty="0" smtClean="0">
                <a:latin typeface="Arial Narrow" pitchFamily="34" charset="0"/>
              </a:rPr>
              <a:t>kapcsolatos szabályok megállapítása.</a:t>
            </a:r>
            <a:endParaRPr lang="hu-HU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9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latin typeface="Arial Narrow" pitchFamily="34" charset="0"/>
              </a:rPr>
              <a:t>A rendelet felépítése</a:t>
            </a:r>
            <a:endParaRPr lang="hu-H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3645024"/>
            <a:ext cx="8869071" cy="3096344"/>
          </a:xfrm>
        </p:spPr>
        <p:txBody>
          <a:bodyPr/>
          <a:lstStyle/>
          <a:p>
            <a:r>
              <a:rPr lang="hu-HU" sz="2800" b="1" dirty="0" smtClean="0">
                <a:latin typeface="Arial Narrow" pitchFamily="34" charset="0"/>
              </a:rPr>
              <a:t>Általános rendelkezések (cél, hatály, értelmező rendelkezések)</a:t>
            </a:r>
          </a:p>
          <a:p>
            <a:r>
              <a:rPr lang="hu-HU" sz="2800" b="1" dirty="0" smtClean="0">
                <a:latin typeface="Arial Narrow" pitchFamily="34" charset="0"/>
              </a:rPr>
              <a:t>Helyi védelemmel kapcsolatos előírások</a:t>
            </a:r>
          </a:p>
          <a:p>
            <a:r>
              <a:rPr lang="hu-HU" sz="2800" b="1" dirty="0" smtClean="0">
                <a:latin typeface="Arial Narrow" pitchFamily="34" charset="0"/>
              </a:rPr>
              <a:t>Településképi követelmények</a:t>
            </a:r>
          </a:p>
          <a:p>
            <a:r>
              <a:rPr lang="hu-HU" sz="2800" b="1" dirty="0" smtClean="0">
                <a:latin typeface="Arial Narrow" pitchFamily="34" charset="0"/>
              </a:rPr>
              <a:t>Reklámhordozókra vonatkozó szabályok</a:t>
            </a:r>
          </a:p>
          <a:p>
            <a:r>
              <a:rPr lang="hu-HU" sz="2800" b="1" dirty="0" smtClean="0">
                <a:latin typeface="Arial Narrow" pitchFamily="34" charset="0"/>
              </a:rPr>
              <a:t>Településkép-érvényesítési eszközök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85794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92088"/>
          </a:xfrm>
        </p:spPr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latin typeface="Arial Narrow" pitchFamily="34" charset="0"/>
              </a:rPr>
              <a:t>Helyi védelem</a:t>
            </a:r>
            <a:endParaRPr lang="hu-H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2204864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u-HU" b="1" dirty="0" smtClean="0">
                <a:latin typeface="Arial Narrow" pitchFamily="34" charset="0"/>
              </a:rPr>
              <a:t>A védett értékek Nemeskocs kulturális kincsének részei, fenntartásuk, megőrzésük, bemutatásuk közérdek, védelmük közös kötelesség</a:t>
            </a:r>
          </a:p>
          <a:p>
            <a:pPr>
              <a:buFontTx/>
              <a:buChar char="-"/>
            </a:pPr>
            <a:r>
              <a:rPr lang="hu-HU" b="1" dirty="0" smtClean="0">
                <a:latin typeface="Arial Narrow" pitchFamily="34" charset="0"/>
              </a:rPr>
              <a:t>A védett érték karbantartása a tulajdonos kötelessége</a:t>
            </a:r>
          </a:p>
          <a:p>
            <a:pPr>
              <a:buFontTx/>
              <a:buChar char="-"/>
            </a:pPr>
            <a:r>
              <a:rPr lang="hu-HU" b="1" dirty="0" smtClean="0">
                <a:latin typeface="Arial Narrow" pitchFamily="34" charset="0"/>
              </a:rPr>
              <a:t>Külső megjelenésüket a rendeletben foglaltak figyelembe vételével kell megőrizni és helyreállítani</a:t>
            </a:r>
          </a:p>
          <a:p>
            <a:pPr>
              <a:buFontTx/>
              <a:buChar char="-"/>
            </a:pPr>
            <a:r>
              <a:rPr lang="hu-HU" b="1" dirty="0" smtClean="0">
                <a:latin typeface="Arial Narrow" pitchFamily="34" charset="0"/>
              </a:rPr>
              <a:t>Fennmaradásukat, felújításukat az Önkormányzat támogathatja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167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latin typeface="Arial Narrow" pitchFamily="34" charset="0"/>
              </a:rPr>
              <a:t>Településképi követelmények</a:t>
            </a:r>
            <a:endParaRPr lang="hu-H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52936" y="1556792"/>
            <a:ext cx="6491064" cy="4525963"/>
          </a:xfrm>
        </p:spPr>
        <p:txBody>
          <a:bodyPr/>
          <a:lstStyle/>
          <a:p>
            <a:r>
              <a:rPr lang="hu-HU" sz="2800" b="1" dirty="0" smtClean="0">
                <a:latin typeface="Arial Narrow" pitchFamily="34" charset="0"/>
              </a:rPr>
              <a:t>Történeti és újabb beépítésű településrészek eltérő szabályozása</a:t>
            </a:r>
          </a:p>
          <a:p>
            <a:r>
              <a:rPr lang="hu-HU" sz="2800" b="1" dirty="0" smtClean="0">
                <a:latin typeface="Arial Narrow" pitchFamily="34" charset="0"/>
              </a:rPr>
              <a:t>Anyaghasználat</a:t>
            </a:r>
          </a:p>
          <a:p>
            <a:r>
              <a:rPr lang="hu-HU" sz="2800" b="1" dirty="0" smtClean="0">
                <a:latin typeface="Arial Narrow" pitchFamily="34" charset="0"/>
              </a:rPr>
              <a:t>Épületmagasság</a:t>
            </a:r>
          </a:p>
          <a:p>
            <a:r>
              <a:rPr lang="hu-HU" sz="2800" b="1" dirty="0" smtClean="0">
                <a:latin typeface="Arial Narrow" pitchFamily="34" charset="0"/>
              </a:rPr>
              <a:t>Tetőfedés</a:t>
            </a:r>
          </a:p>
          <a:p>
            <a:r>
              <a:rPr lang="hu-HU" sz="2800" b="1" dirty="0" smtClean="0">
                <a:latin typeface="Arial Narrow" pitchFamily="34" charset="0"/>
              </a:rPr>
              <a:t>Utcafronti kerítés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552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C00000"/>
                </a:solidFill>
                <a:latin typeface="Arial Narrow" pitchFamily="34" charset="0"/>
              </a:rPr>
              <a:t>Reklámhordozókra vonatkozó </a:t>
            </a:r>
            <a:br>
              <a:rPr lang="hu-HU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hu-HU" b="1" dirty="0" smtClean="0">
                <a:solidFill>
                  <a:srgbClr val="C00000"/>
                </a:solidFill>
                <a:latin typeface="Arial Narrow" pitchFamily="34" charset="0"/>
              </a:rPr>
              <a:t>szabályok</a:t>
            </a:r>
            <a:endParaRPr lang="hu-H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59832" y="2420888"/>
            <a:ext cx="5688632" cy="3168352"/>
          </a:xfrm>
        </p:spPr>
        <p:txBody>
          <a:bodyPr/>
          <a:lstStyle/>
          <a:p>
            <a:r>
              <a:rPr lang="hu-HU" b="1" dirty="0" smtClean="0">
                <a:latin typeface="Arial Narrow" pitchFamily="34" charset="0"/>
              </a:rPr>
              <a:t>Hirdetőtáblák szerepe</a:t>
            </a:r>
          </a:p>
          <a:p>
            <a:r>
              <a:rPr lang="hu-HU" b="1" dirty="0" smtClean="0">
                <a:latin typeface="Arial Narrow" pitchFamily="34" charset="0"/>
              </a:rPr>
              <a:t>Tetőfelületen, utcáról látható homlokzatokon, előkertben elhelyezendő reklámok, információs berendezések korlátozása, tilalma</a:t>
            </a:r>
          </a:p>
        </p:txBody>
      </p:sp>
    </p:spTree>
    <p:extLst>
      <p:ext uri="{BB962C8B-B14F-4D97-AF65-F5344CB8AC3E}">
        <p14:creationId xmlns:p14="http://schemas.microsoft.com/office/powerpoint/2010/main" val="341718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C00000"/>
                </a:solidFill>
                <a:latin typeface="Arial Narrow" pitchFamily="34" charset="0"/>
              </a:rPr>
              <a:t>Településkép-érvényesítés</a:t>
            </a:r>
            <a:endParaRPr lang="hu-H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hu-HU" sz="2800" b="1" dirty="0" smtClean="0">
                <a:latin typeface="Arial Narrow" pitchFamily="34" charset="0"/>
              </a:rPr>
              <a:t>Szakmai konzultáció (a polgármesterrel vagy az általa megbízott főépítésszel) kötelező </a:t>
            </a:r>
          </a:p>
          <a:p>
            <a:pPr marL="0" indent="0">
              <a:buNone/>
            </a:pPr>
            <a:endParaRPr lang="hu-HU" sz="2800" b="1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hu-HU" sz="2800" b="1" dirty="0" smtClean="0">
                <a:latin typeface="Arial Narrow" pitchFamily="34" charset="0"/>
              </a:rPr>
              <a:t>új lakóépület építésének egyszerű bejelentése előtt</a:t>
            </a:r>
          </a:p>
          <a:p>
            <a:pPr>
              <a:buFontTx/>
              <a:buChar char="-"/>
            </a:pPr>
            <a:r>
              <a:rPr lang="hu-HU" sz="2800" b="1" dirty="0" smtClean="0">
                <a:latin typeface="Arial Narrow" pitchFamily="34" charset="0"/>
              </a:rPr>
              <a:t>helyi védett épületek átalakítása, bővítése, bontása előtt</a:t>
            </a:r>
          </a:p>
          <a:p>
            <a:pPr>
              <a:buFontTx/>
              <a:buChar char="-"/>
            </a:pPr>
            <a:r>
              <a:rPr lang="hu-HU" sz="2800" b="1" dirty="0">
                <a:latin typeface="Arial Narrow" pitchFamily="34" charset="0"/>
              </a:rPr>
              <a:t>i</a:t>
            </a:r>
            <a:r>
              <a:rPr lang="hu-HU" sz="2800" b="1" dirty="0" smtClean="0">
                <a:latin typeface="Arial Narrow" pitchFamily="34" charset="0"/>
              </a:rPr>
              <a:t>deiglenes építmények (színpad, lelátó, kereskedelmi, vagy előadás tartására szolgáló építmény, sátorszerkezet) felállítása előtt</a:t>
            </a:r>
          </a:p>
          <a:p>
            <a:pPr>
              <a:buFontTx/>
              <a:buChar char="-"/>
            </a:pPr>
            <a:r>
              <a:rPr lang="hu-HU" sz="2800" b="1" dirty="0">
                <a:latin typeface="Arial Narrow" pitchFamily="34" charset="0"/>
              </a:rPr>
              <a:t>r</a:t>
            </a:r>
            <a:r>
              <a:rPr lang="hu-HU" sz="2800" b="1" dirty="0" smtClean="0">
                <a:latin typeface="Arial Narrow" pitchFamily="34" charset="0"/>
              </a:rPr>
              <a:t>endeltetésmódosítás előtt</a:t>
            </a:r>
          </a:p>
          <a:p>
            <a:pPr>
              <a:buFontTx/>
              <a:buChar char="-"/>
            </a:pPr>
            <a:r>
              <a:rPr lang="hu-HU" sz="2800" b="1" dirty="0" smtClean="0">
                <a:latin typeface="Arial Narrow" pitchFamily="34" charset="0"/>
              </a:rPr>
              <a:t>reklámelhelyezés előtt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73123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C00000"/>
                </a:solidFill>
                <a:latin typeface="Arial Narrow" pitchFamily="34" charset="0"/>
              </a:rPr>
              <a:t>Településképi követelmények megszegése</a:t>
            </a:r>
            <a:endParaRPr lang="hu-H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>
                <a:latin typeface="Arial Narrow" pitchFamily="34" charset="0"/>
              </a:rPr>
              <a:t>Bejelentési kötelezettség elmulasztása</a:t>
            </a:r>
          </a:p>
          <a:p>
            <a:r>
              <a:rPr lang="hu-HU" b="1" dirty="0" smtClean="0">
                <a:latin typeface="Arial Narrow" pitchFamily="34" charset="0"/>
              </a:rPr>
              <a:t>Szakmai tiltás ellenére végzett tevékenység</a:t>
            </a:r>
          </a:p>
          <a:p>
            <a:r>
              <a:rPr lang="hu-HU" b="1" dirty="0" smtClean="0">
                <a:latin typeface="Arial Narrow" pitchFamily="34" charset="0"/>
              </a:rPr>
              <a:t>Bejelentéstől eltérően végzett tevékenység</a:t>
            </a:r>
          </a:p>
          <a:p>
            <a:pPr marL="0" indent="0">
              <a:buNone/>
            </a:pPr>
            <a:r>
              <a:rPr lang="hu-HU" b="1" dirty="0" smtClean="0">
                <a:latin typeface="Arial Narrow" pitchFamily="34" charset="0"/>
              </a:rPr>
              <a:t> </a:t>
            </a:r>
          </a:p>
          <a:p>
            <a:pPr marL="0" indent="0">
              <a:buNone/>
            </a:pPr>
            <a:r>
              <a:rPr lang="hu-HU" b="1" dirty="0" smtClean="0">
                <a:latin typeface="Arial Narrow" pitchFamily="34" charset="0"/>
              </a:rPr>
              <a:t>esetén:</a:t>
            </a:r>
          </a:p>
          <a:p>
            <a:pPr marL="0" indent="0">
              <a:buNone/>
            </a:pPr>
            <a:endParaRPr lang="hu-HU" b="1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C00000"/>
                </a:solidFill>
                <a:latin typeface="Arial Narrow" pitchFamily="34" charset="0"/>
              </a:rPr>
              <a:t>önkormányzati településképi bírság kiszabása</a:t>
            </a:r>
            <a:endParaRPr lang="hu-H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06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223</Words>
  <Application>Microsoft Office PowerPoint</Application>
  <PresentationFormat>Diavetítés a képernyőre (4:3 oldalarány)</PresentationFormat>
  <Paragraphs>47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Nemeskocs Község Önkormányzatának  Településkép-védelmi Rendelete</vt:lpstr>
      <vt:lpstr>A rendelet célja (törvényi rendelkezés alapján):</vt:lpstr>
      <vt:lpstr>A rendelet felépítése</vt:lpstr>
      <vt:lpstr>Helyi védelem</vt:lpstr>
      <vt:lpstr>Településképi követelmények</vt:lpstr>
      <vt:lpstr>Reklámhordozókra vonatkozó  szabályok</vt:lpstr>
      <vt:lpstr>Településkép-érvényesítés</vt:lpstr>
      <vt:lpstr>Településképi követelmények megszegése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Nemeskocs Község Önkormányzatának  Településkép-védelmi Rendelete</dc:title>
  <dc:creator>csaszar.reka</dc:creator>
  <cp:lastModifiedBy>csaszar.reka</cp:lastModifiedBy>
  <cp:revision>13</cp:revision>
  <dcterms:created xsi:type="dcterms:W3CDTF">2017-11-16T08:28:50Z</dcterms:created>
  <dcterms:modified xsi:type="dcterms:W3CDTF">2017-11-16T10:27:20Z</dcterms:modified>
</cp:coreProperties>
</file>